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13.xml" ContentType="application/vnd.openxmlformats-officedocument.presentationml.slideLayout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66" r:id="rId2"/>
    <p:sldId id="258" r:id="rId3"/>
    <p:sldId id="257" r:id="rId4"/>
    <p:sldId id="259" r:id="rId5"/>
    <p:sldId id="261" r:id="rId6"/>
    <p:sldId id="263" r:id="rId7"/>
    <p:sldId id="264" r:id="rId8"/>
    <p:sldId id="265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 showGuides="1">
      <p:cViewPr varScale="1">
        <p:scale>
          <a:sx n="77" d="100"/>
          <a:sy n="77" d="100"/>
        </p:scale>
        <p:origin x="-12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heme" Target="theme/theme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/>
          <p:nvPr/>
        </p:nvSpPr>
        <p:spPr>
          <a:xfrm>
            <a:off x="341086" y="928914"/>
            <a:ext cx="8432800" cy="17707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07" y="968189"/>
            <a:ext cx="7799387" cy="1237130"/>
          </a:xfrm>
        </p:spPr>
        <p:txBody>
          <a:bodyPr anchor="b" anchorCtr="0"/>
          <a:lstStyle>
            <a:lvl1pPr algn="r">
              <a:lnSpc>
                <a:spcPts val="5000"/>
              </a:lnSpc>
              <a:defRPr sz="4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07" y="2209799"/>
            <a:ext cx="7799387" cy="466165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5300" y="6492875"/>
            <a:ext cx="5334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816802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TitleSlide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356646"/>
          </a:xfrm>
          <a:prstGeom prst="rect">
            <a:avLst/>
          </a:prstGeom>
        </p:spPr>
      </p:pic>
      <p:pic>
        <p:nvPicPr>
          <p:cNvPr id="10" name="Picture 9" descr="TitleSlideBott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00601"/>
            <a:ext cx="8229600" cy="3700199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247" y="6492875"/>
            <a:ext cx="34155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/>
          <p:nvPr/>
        </p:nvSpPr>
        <p:spPr>
          <a:xfrm>
            <a:off x="355600" y="566057"/>
            <a:ext cx="8396514" cy="2598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457200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333828" y="566057"/>
            <a:ext cx="8454571" cy="21335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57200" y="457200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68" y="1644868"/>
            <a:ext cx="3657600" cy="1098332"/>
          </a:xfrm>
        </p:spPr>
        <p:txBody>
          <a:bodyPr anchor="b"/>
          <a:lstStyle>
            <a:lvl1pPr algn="l">
              <a:defRPr sz="36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8032" y="654268"/>
            <a:ext cx="3657600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368" y="2774731"/>
            <a:ext cx="3657600" cy="316886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355600" y="348343"/>
            <a:ext cx="8432800" cy="23513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 rot="5400000">
            <a:off x="5598058" y="3310469"/>
            <a:ext cx="5943600" cy="23706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68" y="1644868"/>
            <a:ext cx="3657600" cy="1098332"/>
          </a:xfrm>
        </p:spPr>
        <p:txBody>
          <a:bodyPr anchor="b"/>
          <a:lstStyle>
            <a:lvl1pPr algn="l">
              <a:defRPr sz="36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368" y="2774731"/>
            <a:ext cx="3657600" cy="316886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28032" y="457200"/>
            <a:ext cx="3621024" cy="59436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0"/>
            <a:ext cx="78740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/>
          <p:cNvSpPr/>
          <p:nvPr/>
        </p:nvSpPr>
        <p:spPr>
          <a:xfrm>
            <a:off x="348342" y="362857"/>
            <a:ext cx="8440057" cy="2336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VerticalR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668" y="457200"/>
            <a:ext cx="1546230" cy="5943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4074414" y="3369564"/>
            <a:ext cx="5943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9582" y="693738"/>
            <a:ext cx="1491018" cy="5432425"/>
          </a:xfrm>
        </p:spPr>
        <p:txBody>
          <a:bodyPr vert="eaVert" tIns="45720" bIns="4572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93738"/>
            <a:ext cx="6019800" cy="5432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326571" y="362857"/>
            <a:ext cx="8440058" cy="2518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8041" y="3575712"/>
            <a:ext cx="5396671" cy="1340467"/>
          </a:xfrm>
        </p:spPr>
        <p:txBody>
          <a:bodyPr tIns="0" bIns="0" anchor="b" anchorCtr="0"/>
          <a:lstStyle>
            <a:lvl1pPr algn="r">
              <a:defRPr sz="4600" b="0" cap="none" baseline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98041" y="4980297"/>
            <a:ext cx="5396671" cy="810904"/>
          </a:xfrm>
        </p:spPr>
        <p:txBody>
          <a:bodyPr tIns="0" bIns="0"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6824" y="6492240"/>
            <a:ext cx="5334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ectionHeaderLe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7" y="457200"/>
            <a:ext cx="2216561" cy="594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 rot="5400000">
            <a:off x="-222366" y="3369564"/>
            <a:ext cx="5943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8904" y="2286000"/>
            <a:ext cx="36576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1308" y="2286000"/>
            <a:ext cx="3657600" cy="384016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388" y="2040081"/>
            <a:ext cx="3657600" cy="730415"/>
          </a:xfrm>
        </p:spPr>
        <p:txBody>
          <a:bodyPr tIns="0" bIns="0" anchor="ctr" anchorCtr="0">
            <a:noAutofit/>
          </a:bodyPr>
          <a:lstStyle>
            <a:lvl1pPr marL="0" indent="0" algn="ctr">
              <a:lnSpc>
                <a:spcPts val="3000"/>
              </a:lnSpc>
              <a:spcBef>
                <a:spcPts val="30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388" y="2797175"/>
            <a:ext cx="3657600" cy="33289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8032" y="2040081"/>
            <a:ext cx="3657600" cy="730415"/>
          </a:xfrm>
        </p:spPr>
        <p:txBody>
          <a:bodyPr tIns="0" bIns="0" anchor="ctr" anchorCtr="0">
            <a:noAutofit/>
          </a:bodyPr>
          <a:lstStyle>
            <a:lvl1pPr marL="0" indent="0" algn="ctr">
              <a:lnSpc>
                <a:spcPts val="3000"/>
              </a:lnSpc>
              <a:spcBef>
                <a:spcPts val="30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8032" y="2797175"/>
            <a:ext cx="3657600" cy="33289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84488" y="4484687"/>
            <a:ext cx="3375025" cy="1588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4050" y="2286001"/>
            <a:ext cx="7848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54050" y="4302966"/>
            <a:ext cx="7848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8032" y="2286001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828032" y="4302966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4"/>
          </p:nvPr>
        </p:nvSpPr>
        <p:spPr>
          <a:xfrm>
            <a:off x="654085" y="2286000"/>
            <a:ext cx="36576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8032" y="2286001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828032" y="4302966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658906" y="2286001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658906" y="4302966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unningTop-R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200" y="457200"/>
            <a:ext cx="8229600" cy="13820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813" y="456252"/>
            <a:ext cx="7824788" cy="1323041"/>
          </a:xfrm>
          <a:prstGeom prst="rect">
            <a:avLst/>
          </a:prstGeom>
          <a:effectLst/>
        </p:spPr>
        <p:txBody>
          <a:bodyPr vert="horz" lIns="91440" tIns="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2286000"/>
            <a:ext cx="61976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9036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  <a:latin typeface="Calibri" pitchFamily="34" charset="0"/>
              </a:defRPr>
            </a:lvl1pPr>
          </a:lstStyle>
          <a:p>
            <a:fld id="{E4E35BF8-0761-8C42-A13F-57ABA0E84529}" type="datetimeFigureOut">
              <a:rPr lang="en-US" smtClean="0"/>
              <a:pPr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247" y="6492875"/>
            <a:ext cx="34155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8666" y="6149788"/>
            <a:ext cx="533400" cy="365125"/>
          </a:xfrm>
          <a:prstGeom prst="rect">
            <a:avLst/>
          </a:prstGeom>
        </p:spPr>
        <p:txBody>
          <a:bodyPr vert="horz" lIns="91440" tIns="91440" rIns="91440" bIns="91440" rtlCol="0" anchor="ctr"/>
          <a:lstStyle>
            <a:lvl1pPr algn="l">
              <a:defRPr sz="1800" b="0">
                <a:solidFill>
                  <a:schemeClr val="accent1"/>
                </a:solidFill>
                <a:latin typeface="Calibri" pitchFamily="34" charset="0"/>
              </a:defRPr>
            </a:lvl1pPr>
          </a:lstStyle>
          <a:p>
            <a:fld id="{AF7ABAFD-86F3-DB40-9473-2338FF2DC1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40960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r" defTabSz="914400" rtl="0" eaLnBrk="1" latinLnBrk="0" hangingPunct="1">
        <a:lnSpc>
          <a:spcPts val="5400"/>
        </a:lnSpc>
        <a:spcBef>
          <a:spcPct val="0"/>
        </a:spcBef>
        <a:buNone/>
        <a:defRPr sz="52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18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6252"/>
            <a:ext cx="8102601" cy="1323041"/>
          </a:xfrm>
        </p:spPr>
        <p:txBody>
          <a:bodyPr/>
          <a:lstStyle/>
          <a:p>
            <a:pPr marL="282575" lvl="0" indent="-282575" algn="ctr">
              <a:lnSpc>
                <a:spcPct val="100000"/>
              </a:lnSpc>
              <a:spcBef>
                <a:spcPts val="1800"/>
              </a:spcBef>
            </a:pPr>
            <a:r>
              <a:rPr lang="en-GB" sz="44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  <a:ea typeface="+mn-ea"/>
                <a:cs typeface="+mn-cs"/>
              </a:rPr>
              <a:t/>
            </a:r>
            <a:br>
              <a:rPr lang="en-GB" sz="44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  <a:ea typeface="+mn-ea"/>
                <a:cs typeface="+mn-cs"/>
              </a:rPr>
            </a:br>
            <a:r>
              <a:rPr lang="en-GB" sz="44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  <a:ea typeface="+mn-ea"/>
                <a:cs typeface="+mn-cs"/>
              </a:rPr>
              <a:t/>
            </a:r>
            <a:br>
              <a:rPr lang="en-GB" sz="44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  <a:ea typeface="+mn-ea"/>
                <a:cs typeface="+mn-cs"/>
              </a:rPr>
            </a:br>
            <a:r>
              <a:rPr lang="en-GB" sz="44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</a:rPr>
              <a:t>AIMS </a:t>
            </a:r>
            <a:r>
              <a:rPr lang="en-GB" sz="44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</a:rPr>
              <a:t>OF THE CAPACITY BUILDING WORKSHOP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813" y="1981200"/>
            <a:ext cx="7824787" cy="4144963"/>
          </a:xfrm>
        </p:spPr>
        <p:txBody>
          <a:bodyPr>
            <a:noAutofit/>
          </a:bodyPr>
          <a:lstStyle/>
          <a:p>
            <a:r>
              <a:rPr lang="en-GB" sz="2800" dirty="0" smtClean="0"/>
              <a:t>To </a:t>
            </a:r>
            <a:r>
              <a:rPr lang="en-GB" sz="2800" dirty="0" smtClean="0"/>
              <a:t>discuss the land issues that mobile indigenous peoples face in their countries</a:t>
            </a:r>
            <a:endParaRPr lang="en-US" sz="2800" dirty="0" smtClean="0"/>
          </a:p>
          <a:p>
            <a:pPr lvl="0"/>
            <a:r>
              <a:rPr lang="en-GB" sz="2800" dirty="0" smtClean="0"/>
              <a:t>To examine legal mechanisms relating to land issues of mobile indigenous peoples</a:t>
            </a:r>
            <a:endParaRPr lang="en-US" sz="2800" dirty="0" smtClean="0"/>
          </a:p>
          <a:p>
            <a:pPr lvl="0"/>
            <a:r>
              <a:rPr lang="en-GB" sz="2800" dirty="0" smtClean="0"/>
              <a:t>To review how these specific land issues can be address using the legal mechanisms discussed</a:t>
            </a:r>
            <a:endParaRPr lang="en-US" sz="2800" dirty="0" smtClean="0"/>
          </a:p>
          <a:p>
            <a:pPr lvl="0"/>
            <a:r>
              <a:rPr lang="en-GB" sz="2800" dirty="0" smtClean="0"/>
              <a:t>Using</a:t>
            </a:r>
            <a:r>
              <a:rPr lang="en-GB" sz="2800" dirty="0" smtClean="0"/>
              <a:t> the group as advisors, </a:t>
            </a:r>
            <a:r>
              <a:rPr lang="en-GB" sz="2800" dirty="0" smtClean="0"/>
              <a:t>prepare </a:t>
            </a:r>
            <a:r>
              <a:rPr lang="en-GB" sz="2800" dirty="0" smtClean="0"/>
              <a:t>a </a:t>
            </a:r>
            <a:r>
              <a:rPr lang="en-GB" sz="2800" dirty="0" smtClean="0"/>
              <a:t>plan of the strategies required to address these land issues legally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Rich Picture</a:t>
            </a:r>
            <a:r>
              <a:rPr lang="en-GB" sz="5400" b="1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5400" b="1" dirty="0" smtClean="0">
                <a:latin typeface="Arial" charset="0"/>
                <a:ea typeface="Arial" charset="0"/>
                <a:cs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178800" cy="4068763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latin typeface="Arial"/>
              </a:rPr>
              <a:t>A Rich Picture is used to develop a comprehensive, </a:t>
            </a:r>
            <a:r>
              <a:rPr lang="en-US" sz="3600" dirty="0" smtClean="0">
                <a:latin typeface="Arial Black"/>
              </a:rPr>
              <a:t>visual</a:t>
            </a:r>
            <a:r>
              <a:rPr lang="en-US" sz="3600" dirty="0" smtClean="0">
                <a:latin typeface="Arial"/>
              </a:rPr>
              <a:t> understanding of complex systems</a:t>
            </a:r>
          </a:p>
          <a:p>
            <a:r>
              <a:rPr lang="en-US" sz="3600" dirty="0" smtClean="0">
                <a:latin typeface="Arial"/>
              </a:rPr>
              <a:t>Rich Pictures provide a way of presenting the situation as a </a:t>
            </a:r>
            <a:r>
              <a:rPr lang="en-US" sz="3600" dirty="0" smtClean="0">
                <a:latin typeface="Arial Black"/>
              </a:rPr>
              <a:t>whole</a:t>
            </a:r>
            <a:r>
              <a:rPr lang="en-US" sz="3600" dirty="0" smtClean="0">
                <a:latin typeface="Arial"/>
              </a:rPr>
              <a:t>, from which you can see the situation at a glance</a:t>
            </a:r>
          </a:p>
          <a:p>
            <a:endParaRPr lang="en-US" sz="3600" dirty="0" smtClean="0">
              <a:latin typeface="Arial"/>
            </a:endParaRPr>
          </a:p>
          <a:p>
            <a:pPr>
              <a:buNone/>
            </a:pPr>
            <a:endParaRPr lang="en-US" dirty="0" smtClean="0">
              <a:latin typeface="Arial"/>
            </a:endParaRPr>
          </a:p>
          <a:p>
            <a:endParaRPr lang="en-US" dirty="0" smtClean="0">
              <a:latin typeface="Arial"/>
            </a:endParaRPr>
          </a:p>
          <a:p>
            <a:pPr>
              <a:buNone/>
            </a:pPr>
            <a:endParaRPr lang="en-US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Rich Picture Exercise</a:t>
            </a:r>
            <a:r>
              <a:rPr lang="en-GB" sz="5400" b="1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5400" b="1" dirty="0" smtClean="0">
                <a:latin typeface="Arial" charset="0"/>
                <a:ea typeface="Arial" charset="0"/>
                <a:cs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79294"/>
            <a:ext cx="8102600" cy="4697706"/>
          </a:xfrm>
        </p:spPr>
        <p:txBody>
          <a:bodyPr>
            <a:noAutofit/>
          </a:bodyPr>
          <a:lstStyle/>
          <a:p>
            <a:pPr marL="457200" indent="-457200"/>
            <a:endParaRPr lang="en-GB" sz="2800" b="1" dirty="0" smtClean="0">
              <a:latin typeface="Arial"/>
              <a:ea typeface="Arial" charset="0"/>
              <a:cs typeface="Arial"/>
            </a:endParaRPr>
          </a:p>
          <a:p>
            <a:pPr marL="457200" indent="-457200" eaLnBrk="0" hangingPunct="0"/>
            <a:r>
              <a:rPr lang="en-GB" sz="2800" dirty="0" smtClean="0">
                <a:latin typeface="Arial"/>
                <a:ea typeface="Arial" charset="0"/>
                <a:cs typeface="Arial"/>
              </a:rPr>
              <a:t>You will draw,  on a flipchart paper, a picture of the land issues or problems in your environment </a:t>
            </a:r>
          </a:p>
          <a:p>
            <a:pPr marL="457200" indent="-457200" eaLnBrk="0" hangingPunct="0"/>
            <a:r>
              <a:rPr lang="en-US" sz="2800" dirty="0" smtClean="0">
                <a:latin typeface="Arial"/>
                <a:cs typeface="Arial"/>
              </a:rPr>
              <a:t>It is a way of illustrating in a drawing, land issues that you and your </a:t>
            </a:r>
            <a:r>
              <a:rPr lang="en-US" sz="2800" dirty="0" err="1" smtClean="0">
                <a:latin typeface="Arial"/>
                <a:cs typeface="Arial"/>
              </a:rPr>
              <a:t>organisation</a:t>
            </a:r>
            <a:r>
              <a:rPr lang="en-US" sz="2800" dirty="0" smtClean="0">
                <a:latin typeface="Arial"/>
                <a:cs typeface="Arial"/>
              </a:rPr>
              <a:t>/group are facing, which can be easily shared within the larger group during discussion</a:t>
            </a:r>
            <a:endParaRPr lang="en-GB" sz="2800" dirty="0" smtClean="0">
              <a:latin typeface="Arial"/>
              <a:ea typeface="Arial" charset="0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8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Rich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82000" cy="4800600"/>
          </a:xfrm>
        </p:spPr>
        <p:txBody>
          <a:bodyPr>
            <a:noAutofit/>
          </a:bodyPr>
          <a:lstStyle/>
          <a:p>
            <a:pPr marL="457200" indent="-457200" eaLnBrk="0" hangingPunct="0"/>
            <a:r>
              <a:rPr lang="en-GB" sz="3200" dirty="0" smtClean="0">
                <a:latin typeface="Arial"/>
                <a:ea typeface="Arial" charset="0"/>
                <a:cs typeface="Arial"/>
              </a:rPr>
              <a:t>You will also, with your group, talk about strategies, using the legal frameworks introduced just now by </a:t>
            </a:r>
            <a:r>
              <a:rPr lang="en-GB" sz="3200" dirty="0" err="1" smtClean="0">
                <a:latin typeface="Arial"/>
                <a:ea typeface="Arial" charset="0"/>
                <a:cs typeface="Arial"/>
              </a:rPr>
              <a:t>Jeremie</a:t>
            </a:r>
            <a:endParaRPr lang="en-GB" sz="3200" dirty="0" smtClean="0">
              <a:latin typeface="Arial"/>
              <a:ea typeface="Arial" charset="0"/>
              <a:cs typeface="Arial"/>
            </a:endParaRPr>
          </a:p>
          <a:p>
            <a:pPr marL="457200" indent="-457200" eaLnBrk="0" hangingPunct="0">
              <a:buNone/>
            </a:pPr>
            <a:r>
              <a:rPr lang="en-GB" sz="3200" dirty="0" smtClean="0">
                <a:latin typeface="Arial"/>
                <a:ea typeface="Arial" charset="0"/>
                <a:cs typeface="Arial"/>
              </a:rPr>
              <a:t> </a:t>
            </a:r>
          </a:p>
          <a:p>
            <a:endParaRPr lang="en-US" sz="3200" dirty="0" smtClean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8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Rich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820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Arial"/>
              </a:rPr>
              <a:t>When creating your rich picture, include information about: </a:t>
            </a:r>
          </a:p>
          <a:p>
            <a:pPr>
              <a:buFont typeface="Arial"/>
              <a:buChar char="•"/>
            </a:pPr>
            <a:r>
              <a:rPr lang="en-US" sz="3200" dirty="0" smtClean="0">
                <a:latin typeface="Arial"/>
              </a:rPr>
              <a:t>Land issues and problems</a:t>
            </a:r>
          </a:p>
          <a:p>
            <a:pPr>
              <a:buFont typeface="Arial"/>
              <a:buChar char="•"/>
            </a:pPr>
            <a:r>
              <a:rPr lang="en-US" sz="3200" dirty="0" smtClean="0">
                <a:latin typeface="Arial"/>
              </a:rPr>
              <a:t>Key stakeholders and relationships </a:t>
            </a:r>
          </a:p>
          <a:p>
            <a:pPr>
              <a:buFont typeface="Arial"/>
              <a:buChar char="•"/>
            </a:pPr>
            <a:r>
              <a:rPr lang="en-US" sz="3200" dirty="0" smtClean="0">
                <a:latin typeface="Arial"/>
              </a:rPr>
              <a:t>Legal tools</a:t>
            </a:r>
          </a:p>
          <a:p>
            <a:pPr>
              <a:buFont typeface="Arial"/>
              <a:buChar char="•"/>
            </a:pPr>
            <a:r>
              <a:rPr lang="en-US" sz="3200" dirty="0" smtClean="0">
                <a:latin typeface="Arial"/>
              </a:rPr>
              <a:t>Position yourself in this picture, and put in politics, and all factors that influence the land issues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42900"/>
            <a:ext cx="8686800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85750"/>
            <a:ext cx="8458200" cy="6343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85750"/>
            <a:ext cx="85344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7223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 sz="180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363" name="Picture 3" descr="DSC01739"/>
          <p:cNvPicPr>
            <a:picLocks noChangeAspect="1" noChangeArrowheads="1"/>
          </p:cNvPicPr>
          <p:nvPr/>
        </p:nvPicPr>
        <p:blipFill>
          <a:blip r:embed="rId2"/>
          <a:srcRect l="21405" t="8328" r="23819" b="2817"/>
          <a:stretch>
            <a:fillRect/>
          </a:stretch>
        </p:blipFill>
        <p:spPr bwMode="auto">
          <a:xfrm>
            <a:off x="609600" y="990600"/>
            <a:ext cx="4038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DSC01743"/>
          <p:cNvPicPr>
            <a:picLocks noChangeAspect="1" noChangeArrowheads="1"/>
          </p:cNvPicPr>
          <p:nvPr/>
        </p:nvPicPr>
        <p:blipFill>
          <a:blip r:embed="rId3"/>
          <a:srcRect l="6683" t="43503" b="2162"/>
          <a:stretch>
            <a:fillRect/>
          </a:stretch>
        </p:blipFill>
        <p:spPr bwMode="auto">
          <a:xfrm>
            <a:off x="4953000" y="990600"/>
            <a:ext cx="3886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441700" y="457200"/>
            <a:ext cx="226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800" b="1">
                <a:latin typeface="Arial" charset="0"/>
                <a:ea typeface="Arial" charset="0"/>
                <a:cs typeface="Arial" charset="0"/>
              </a:rPr>
              <a:t>Rich Picture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dex">
  <a:themeElements>
    <a:clrScheme name="Codex">
      <a:dk1>
        <a:sysClr val="windowText" lastClr="000000"/>
      </a:dk1>
      <a:lt1>
        <a:sysClr val="window" lastClr="FFFFFF"/>
      </a:lt1>
      <a:dk2>
        <a:srgbClr val="59564B"/>
      </a:dk2>
      <a:lt2>
        <a:srgbClr val="DFDAC7"/>
      </a:lt2>
      <a:accent1>
        <a:srgbClr val="990000"/>
      </a:accent1>
      <a:accent2>
        <a:srgbClr val="EFAB16"/>
      </a:accent2>
      <a:accent3>
        <a:srgbClr val="78AC35"/>
      </a:accent3>
      <a:accent4>
        <a:srgbClr val="35ACA2"/>
      </a:accent4>
      <a:accent5>
        <a:srgbClr val="4083CF"/>
      </a:accent5>
      <a:accent6>
        <a:srgbClr val="0D335E"/>
      </a:accent6>
      <a:hlink>
        <a:srgbClr val="EF8E1C"/>
      </a:hlink>
      <a:folHlink>
        <a:srgbClr val="FEC60B"/>
      </a:folHlink>
    </a:clrScheme>
    <a:fontScheme name="Codex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odex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94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alpha val="90000"/>
                <a:satMod val="115000"/>
              </a:schemeClr>
            </a:gs>
            <a:gs pos="100000">
              <a:schemeClr val="phClr">
                <a:shade val="94000"/>
                <a:alpha val="90000"/>
                <a:satMod val="135000"/>
              </a:schemeClr>
            </a:gs>
          </a:gsLst>
          <a:lin ang="5400000" scaled="1"/>
        </a:grad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12700" dir="5400000" rotWithShape="0">
              <a:srgbClr val="525252">
                <a:alpha val="85000"/>
              </a:srgbClr>
            </a:outerShdw>
          </a:effectLst>
          <a:scene3d>
            <a:camera prst="orthographicFront">
              <a:rot lat="0" lon="0" rev="0"/>
            </a:camera>
            <a:lightRig rig="sunrise" dir="t">
              <a:rot lat="0" lon="0" rev="6000000"/>
            </a:lightRig>
          </a:scene3d>
          <a:sp3d prstMaterial="matte">
            <a:bevelT w="50800" h="4445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Codex.thmx</Template>
  <TotalTime>1706</TotalTime>
  <Words>232</Words>
  <Application>Microsoft Macintosh PowerPoint</Application>
  <PresentationFormat>On-screen Show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Codex</vt:lpstr>
      <vt:lpstr>  AIMS OF THE CAPACITY BUILDING WORKSHOP</vt:lpstr>
      <vt:lpstr>Rich Picture </vt:lpstr>
      <vt:lpstr>Rich Picture Exercise </vt:lpstr>
      <vt:lpstr>Rich Picture</vt:lpstr>
      <vt:lpstr>Rich Picture</vt:lpstr>
      <vt:lpstr>Slide 6</vt:lpstr>
      <vt:lpstr>Slide 7</vt:lpstr>
      <vt:lpstr>Slide 8</vt:lpstr>
      <vt:lpstr>Slide 9</vt:lpstr>
    </vt:vector>
  </TitlesOfParts>
  <Company>Sigamany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Rich Picture </dc:title>
  <dc:creator>Indrani Sigamany</dc:creator>
  <cp:lastModifiedBy>Indrani Sigamany</cp:lastModifiedBy>
  <cp:revision>9</cp:revision>
  <dcterms:created xsi:type="dcterms:W3CDTF">2012-04-13T05:59:38Z</dcterms:created>
  <dcterms:modified xsi:type="dcterms:W3CDTF">2012-04-13T07:30:39Z</dcterms:modified>
</cp:coreProperties>
</file>