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7" r:id="rId3"/>
    <p:sldId id="258" r:id="rId4"/>
    <p:sldId id="259" r:id="rId5"/>
    <p:sldId id="261" r:id="rId6"/>
    <p:sldId id="263" r:id="rId7"/>
    <p:sldId id="264" r:id="rId8"/>
    <p:sldId id="265" r:id="rId9"/>
    <p:sldId id="262"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EC209F-0490-450D-83E9-A4DA3F86B682}" type="datetimeFigureOut">
              <a:rPr lang="en-US" smtClean="0"/>
              <a:pPr/>
              <a:t>4/13/2012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0E4B79-7269-4251-997A-3C4B03E9522B}"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7768C03-5392-4602-99CD-0D65289F9CFB}" type="slidenum">
              <a:rPr lang="en-US"/>
              <a:pPr/>
              <a:t>3</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marL="224325" indent="-224325">
              <a:buFontTx/>
              <a:buChar char="•"/>
            </a:pPr>
            <a:endParaRPr 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a:buFont typeface="Wingdings" pitchFamily="2" charset="2"/>
              <a:buNone/>
            </a:pPr>
            <a:endParaRPr lang="en-US" dirty="0" smtClean="0">
              <a:latin typeface="Arial" pitchFamily="34" charset="0"/>
            </a:endParaRPr>
          </a:p>
        </p:txBody>
      </p:sp>
      <p:sp>
        <p:nvSpPr>
          <p:cNvPr id="34820" name="Slide Number Placeholder 3"/>
          <p:cNvSpPr>
            <a:spLocks noGrp="1"/>
          </p:cNvSpPr>
          <p:nvPr>
            <p:ph type="sldNum" sz="quarter" idx="5"/>
          </p:nvPr>
        </p:nvSpPr>
        <p:spPr>
          <a:noFill/>
        </p:spPr>
        <p:txBody>
          <a:bodyPr/>
          <a:lstStyle/>
          <a:p>
            <a:fld id="{B2CED226-EE3C-4BA3-A0BA-ACD3F025F7A3}" type="slidenum">
              <a:rPr lang="en-US"/>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E6925E9-9514-4CF2-8857-CE835814D002}" type="datetimeFigureOut">
              <a:rPr lang="en-US" smtClean="0"/>
              <a:pPr/>
              <a:t>4/13/2012</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7D0612D-7A0B-4D6C-A314-7CEE975D52CD}"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925E9-9514-4CF2-8857-CE835814D002}" type="datetimeFigureOut">
              <a:rPr lang="en-US" smtClean="0"/>
              <a:pPr/>
              <a:t>4/13/2012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D0612D-7A0B-4D6C-A314-7CEE975D52C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925E9-9514-4CF2-8857-CE835814D002}" type="datetimeFigureOut">
              <a:rPr lang="en-US" smtClean="0"/>
              <a:pPr/>
              <a:t>4/13/2012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D0612D-7A0B-4D6C-A314-7CEE975D52C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E6925E9-9514-4CF2-8857-CE835814D002}" type="datetimeFigureOut">
              <a:rPr lang="en-US" smtClean="0"/>
              <a:pPr/>
              <a:t>4/13/2012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D0612D-7A0B-4D6C-A314-7CEE975D52CD}"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6925E9-9514-4CF2-8857-CE835814D002}" type="datetimeFigureOut">
              <a:rPr lang="en-US" smtClean="0"/>
              <a:pPr/>
              <a:t>4/13/2012</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7D0612D-7A0B-4D6C-A314-7CEE975D52CD}"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E6925E9-9514-4CF2-8857-CE835814D002}" type="datetimeFigureOut">
              <a:rPr lang="en-US" smtClean="0"/>
              <a:pPr/>
              <a:t>4/13/2012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D0612D-7A0B-4D6C-A314-7CEE975D52CD}"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E6925E9-9514-4CF2-8857-CE835814D002}" type="datetimeFigureOut">
              <a:rPr lang="en-US" smtClean="0"/>
              <a:pPr/>
              <a:t>4/13/2012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D0612D-7A0B-4D6C-A314-7CEE975D52CD}"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6925E9-9514-4CF2-8857-CE835814D002}" type="datetimeFigureOut">
              <a:rPr lang="en-US" smtClean="0"/>
              <a:pPr/>
              <a:t>4/13/2012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D0612D-7A0B-4D6C-A314-7CEE975D52C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6925E9-9514-4CF2-8857-CE835814D002}" type="datetimeFigureOut">
              <a:rPr lang="en-US" smtClean="0"/>
              <a:pPr/>
              <a:t>4/13/2012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D0612D-7A0B-4D6C-A314-7CEE975D52C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6925E9-9514-4CF2-8857-CE835814D002}" type="datetimeFigureOut">
              <a:rPr lang="en-US" smtClean="0"/>
              <a:pPr/>
              <a:t>4/13/2012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D0612D-7A0B-4D6C-A314-7CEE975D52CD}"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6925E9-9514-4CF2-8857-CE835814D002}" type="datetimeFigureOut">
              <a:rPr lang="en-US" smtClean="0"/>
              <a:pPr/>
              <a:t>4/13/2012</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E7D0612D-7A0B-4D6C-A314-7CEE975D52CD}"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E6925E9-9514-4CF2-8857-CE835814D002}" type="datetimeFigureOut">
              <a:rPr lang="en-US" smtClean="0"/>
              <a:pPr/>
              <a:t>4/13/2012</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7D0612D-7A0B-4D6C-A314-7CEE975D52C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International Law at local level </a:t>
            </a:r>
            <a:endParaRPr lang="en-GB" dirty="0"/>
          </a:p>
        </p:txBody>
      </p:sp>
      <p:sp>
        <p:nvSpPr>
          <p:cNvPr id="2" name="Title 1"/>
          <p:cNvSpPr>
            <a:spLocks noGrp="1"/>
          </p:cNvSpPr>
          <p:nvPr>
            <p:ph type="ctrTitle"/>
          </p:nvPr>
        </p:nvSpPr>
        <p:spPr/>
        <p:txBody>
          <a:bodyPr/>
          <a:lstStyle/>
          <a:p>
            <a:r>
              <a:rPr lang="en-GB" dirty="0" smtClean="0"/>
              <a:t>Mobile Peoples and Land Rights</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Natural Resources-Art. 15-ILO 169</a:t>
            </a:r>
            <a:endParaRPr lang="en-GB" dirty="0"/>
          </a:p>
        </p:txBody>
      </p:sp>
      <p:sp>
        <p:nvSpPr>
          <p:cNvPr id="3" name="Content Placeholder 2"/>
          <p:cNvSpPr>
            <a:spLocks noGrp="1"/>
          </p:cNvSpPr>
          <p:nvPr>
            <p:ph sz="quarter" idx="1"/>
          </p:nvPr>
        </p:nvSpPr>
        <p:spPr/>
        <p:txBody>
          <a:bodyPr>
            <a:normAutofit fontScale="85000" lnSpcReduction="10000"/>
          </a:bodyPr>
          <a:lstStyle/>
          <a:p>
            <a:pPr marL="514350" indent="-514350" algn="just">
              <a:buFont typeface="+mj-lt"/>
              <a:buAutoNum type="arabicPeriod"/>
            </a:pPr>
            <a:r>
              <a:rPr lang="en-GB" dirty="0" smtClean="0"/>
              <a:t>The rights of the peoples concerned to the natural resources pertaining to their lands shall be specially safeguarded. These </a:t>
            </a:r>
            <a:r>
              <a:rPr lang="en-GB" b="1" dirty="0" smtClean="0"/>
              <a:t>rights include the right of these peoples to participate in the use, management and conservation of these resources.</a:t>
            </a:r>
          </a:p>
          <a:p>
            <a:pPr marL="514350" indent="-514350" algn="just"/>
            <a:r>
              <a:rPr lang="en-GB" dirty="0" smtClean="0"/>
              <a:t>In cases in which the </a:t>
            </a:r>
            <a:r>
              <a:rPr lang="en-GB" b="1" dirty="0" smtClean="0"/>
              <a:t>State retains the ownership of mineral </a:t>
            </a:r>
            <a:r>
              <a:rPr lang="en-GB" dirty="0" smtClean="0"/>
              <a:t>or sub-surface resources or rights to other resources pertaining to lands, governments shall establish or maintain procedures through which they </a:t>
            </a:r>
            <a:r>
              <a:rPr lang="en-GB" b="1" dirty="0" smtClean="0"/>
              <a:t>shall consult </a:t>
            </a:r>
            <a:r>
              <a:rPr lang="en-GB" dirty="0" smtClean="0"/>
              <a:t>these peoples, with a view to ascertaining whether and to what degree their interests would be prejudiced, before undertaking or permitting any programmes for the exploration or exploitation of such resources pertaining to their lands. The peoples concerned shall wherever possible </a:t>
            </a:r>
            <a:r>
              <a:rPr lang="en-GB" b="1" dirty="0" smtClean="0"/>
              <a:t>participate in the benefits </a:t>
            </a:r>
            <a:r>
              <a:rPr lang="en-GB" dirty="0" smtClean="0"/>
              <a:t>of such activities, and </a:t>
            </a:r>
            <a:r>
              <a:rPr lang="en-GB" b="1" dirty="0" smtClean="0"/>
              <a:t>shall receive fair compensation </a:t>
            </a:r>
            <a:r>
              <a:rPr lang="en-GB" dirty="0" smtClean="0"/>
              <a:t>for any damages which they may sustain as a result of such activities.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Few Points</a:t>
            </a:r>
            <a:endParaRPr lang="en-GB" dirty="0"/>
          </a:p>
        </p:txBody>
      </p:sp>
      <p:sp>
        <p:nvSpPr>
          <p:cNvPr id="3" name="Content Placeholder 2"/>
          <p:cNvSpPr>
            <a:spLocks noGrp="1"/>
          </p:cNvSpPr>
          <p:nvPr>
            <p:ph sz="quarter" idx="1"/>
          </p:nvPr>
        </p:nvSpPr>
        <p:spPr/>
        <p:txBody>
          <a:bodyPr/>
          <a:lstStyle/>
          <a:p>
            <a:r>
              <a:rPr lang="en-GB" dirty="0" smtClean="0"/>
              <a:t>International law and the local level</a:t>
            </a:r>
          </a:p>
          <a:p>
            <a:pPr lvl="1"/>
            <a:r>
              <a:rPr lang="en-GB" dirty="0" smtClean="0"/>
              <a:t>Standard settings and law reform</a:t>
            </a:r>
          </a:p>
          <a:p>
            <a:pPr lvl="1"/>
            <a:r>
              <a:rPr lang="en-GB" dirty="0" smtClean="0"/>
              <a:t>Litigation and Adjudication</a:t>
            </a:r>
          </a:p>
          <a:p>
            <a:r>
              <a:rPr lang="en-GB" dirty="0" smtClean="0"/>
              <a:t>Human Rights Law:</a:t>
            </a:r>
          </a:p>
          <a:p>
            <a:pPr lvl="1"/>
            <a:r>
              <a:rPr lang="en-GB" dirty="0" smtClean="0"/>
              <a:t>Main Human Rights treaties (Convention on the Elimination of Racial Discrimination)</a:t>
            </a:r>
          </a:p>
          <a:p>
            <a:pPr lvl="1"/>
            <a:r>
              <a:rPr lang="en-GB" dirty="0" smtClean="0"/>
              <a:t>UN Declaration on the Rights of Indigenous Peoples</a:t>
            </a:r>
          </a:p>
          <a:p>
            <a:r>
              <a:rPr lang="en-GB" dirty="0" smtClean="0"/>
              <a:t>ILO Convention 169 </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dirty="0" smtClean="0"/>
              <a:t>Land Rights as Human Rights</a:t>
            </a:r>
            <a:endParaRPr lang="en-US" dirty="0" smtClean="0"/>
          </a:p>
        </p:txBody>
      </p:sp>
      <p:sp>
        <p:nvSpPr>
          <p:cNvPr id="10243" name="Rectangle 3"/>
          <p:cNvSpPr>
            <a:spLocks noGrp="1" noChangeArrowheads="1"/>
          </p:cNvSpPr>
          <p:nvPr>
            <p:ph sz="quarter" idx="1"/>
          </p:nvPr>
        </p:nvSpPr>
        <p:spPr/>
        <p:txBody>
          <a:bodyPr/>
          <a:lstStyle/>
          <a:p>
            <a:pPr eaLnBrk="1" hangingPunct="1"/>
            <a:r>
              <a:rPr lang="en-GB" dirty="0" smtClean="0"/>
              <a:t>Property Rights &amp; Land Rights:</a:t>
            </a:r>
          </a:p>
          <a:p>
            <a:pPr lvl="1" eaLnBrk="1" hangingPunct="1"/>
            <a:r>
              <a:rPr lang="en-GB" dirty="0" smtClean="0"/>
              <a:t>Individual vs. Collective Rights</a:t>
            </a:r>
          </a:p>
          <a:p>
            <a:pPr lvl="1" eaLnBrk="1" hangingPunct="1"/>
            <a:r>
              <a:rPr lang="en-GB" dirty="0" smtClean="0"/>
              <a:t>Ownership vs. Custodianship </a:t>
            </a:r>
          </a:p>
          <a:p>
            <a:pPr lvl="1" eaLnBrk="1" hangingPunct="1"/>
            <a:r>
              <a:rPr lang="en-GB" dirty="0" smtClean="0"/>
              <a:t>A right to land demarcation &amp; customary laws</a:t>
            </a:r>
          </a:p>
          <a:p>
            <a:pPr eaLnBrk="1" hangingPunct="1"/>
            <a:r>
              <a:rPr lang="en-GB" dirty="0" smtClean="0"/>
              <a:t>Cultural Rights &amp; Land Rights</a:t>
            </a:r>
          </a:p>
          <a:p>
            <a:pPr lvl="1"/>
            <a:r>
              <a:rPr lang="en-GB" dirty="0" smtClean="0"/>
              <a:t>‘Way of Life’ </a:t>
            </a:r>
          </a:p>
          <a:p>
            <a:pPr lvl="1"/>
            <a:r>
              <a:rPr lang="en-GB" dirty="0" smtClean="0"/>
              <a:t> Cultural Heritage </a:t>
            </a:r>
          </a:p>
          <a:p>
            <a:pPr lvl="1" eaLnBrk="1" hangingPunct="1"/>
            <a:endParaRPr lang="en-GB" dirty="0" smtClean="0"/>
          </a:p>
          <a:p>
            <a:pPr lvl="1" eaLnBrk="1" hangingPunct="1"/>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Right to Cultural Integrity’</a:t>
            </a:r>
            <a:endParaRPr lang="en-GB" dirty="0"/>
          </a:p>
        </p:txBody>
      </p:sp>
      <p:sp>
        <p:nvSpPr>
          <p:cNvPr id="3" name="Content Placeholder 2"/>
          <p:cNvSpPr>
            <a:spLocks noGrp="1"/>
          </p:cNvSpPr>
          <p:nvPr>
            <p:ph sz="quarter" idx="1"/>
          </p:nvPr>
        </p:nvSpPr>
        <p:spPr/>
        <p:txBody>
          <a:bodyPr/>
          <a:lstStyle/>
          <a:p>
            <a:r>
              <a:rPr lang="en-GB" dirty="0" smtClean="0"/>
              <a:t>Human Rights Committee: “culture as a way of life” (mainly land rights)</a:t>
            </a:r>
          </a:p>
          <a:p>
            <a:r>
              <a:rPr lang="en-GB" dirty="0" smtClean="0"/>
              <a:t>IACHR: ‘cultural integrity’: right to property, the right to life, and right to health.</a:t>
            </a:r>
          </a:p>
          <a:p>
            <a:pPr algn="just"/>
            <a:r>
              <a:rPr lang="en-GB" dirty="0" smtClean="0"/>
              <a:t>African Commission: ‘cultural integrity’: religion (Article 8), right to culture (Article 17) and right to access natural resources (Article 21). (see </a:t>
            </a:r>
            <a:r>
              <a:rPr lang="en-GB" dirty="0" err="1" smtClean="0"/>
              <a:t>Endorois</a:t>
            </a:r>
            <a:r>
              <a:rPr lang="en-GB" dirty="0" smtClean="0"/>
              <a:t> Case)</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Legal developments</a:t>
            </a:r>
            <a:endParaRPr lang="en-GB" dirty="0"/>
          </a:p>
        </p:txBody>
      </p:sp>
      <p:sp>
        <p:nvSpPr>
          <p:cNvPr id="3" name="Content Placeholder 2"/>
          <p:cNvSpPr>
            <a:spLocks noGrp="1"/>
          </p:cNvSpPr>
          <p:nvPr>
            <p:ph sz="quarter" idx="1"/>
          </p:nvPr>
        </p:nvSpPr>
        <p:spPr/>
        <p:txBody>
          <a:bodyPr>
            <a:normAutofit/>
          </a:bodyPr>
          <a:lstStyle/>
          <a:p>
            <a:r>
              <a:rPr lang="en-GB" sz="3200" dirty="0" smtClean="0"/>
              <a:t>Right to consultation</a:t>
            </a:r>
          </a:p>
          <a:p>
            <a:r>
              <a:rPr lang="en-GB" sz="3200" dirty="0" smtClean="0"/>
              <a:t>Right to Free, Prior and Informed Consent</a:t>
            </a:r>
          </a:p>
          <a:p>
            <a:r>
              <a:rPr lang="en-GB" sz="3200" dirty="0" smtClean="0"/>
              <a:t>Right to Participation</a:t>
            </a:r>
          </a:p>
          <a:p>
            <a:r>
              <a:rPr lang="en-GB" sz="3200" dirty="0" smtClean="0"/>
              <a:t>Right to Self-determined development? </a:t>
            </a:r>
            <a:endParaRPr lang="en-GB"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09600" y="628650"/>
            <a:ext cx="7772400" cy="596504"/>
          </a:xfrm>
        </p:spPr>
        <p:txBody>
          <a:bodyPr>
            <a:normAutofit fontScale="90000"/>
          </a:bodyPr>
          <a:lstStyle/>
          <a:p>
            <a:r>
              <a:rPr lang="en-GB" sz="3600" b="1" dirty="0" smtClean="0"/>
              <a:t>Consultation </a:t>
            </a:r>
            <a:endParaRPr lang="en-GB" sz="3600" b="1" dirty="0"/>
          </a:p>
        </p:txBody>
      </p:sp>
      <p:sp>
        <p:nvSpPr>
          <p:cNvPr id="32771" name="Rectangle 3"/>
          <p:cNvSpPr>
            <a:spLocks noGrp="1" noChangeArrowheads="1"/>
          </p:cNvSpPr>
          <p:nvPr>
            <p:ph sz="quarter" idx="1"/>
          </p:nvPr>
        </p:nvSpPr>
        <p:spPr>
          <a:xfrm>
            <a:off x="508000" y="1371600"/>
            <a:ext cx="7874000" cy="5257800"/>
          </a:xfrm>
        </p:spPr>
        <p:txBody>
          <a:bodyPr>
            <a:normAutofit/>
          </a:bodyPr>
          <a:lstStyle/>
          <a:p>
            <a:pPr>
              <a:lnSpc>
                <a:spcPct val="90000"/>
              </a:lnSpc>
              <a:buFontTx/>
              <a:buNone/>
            </a:pPr>
            <a:r>
              <a:rPr lang="fr-CH" sz="2800" b="1" dirty="0" err="1" smtClean="0"/>
              <a:t>When</a:t>
            </a:r>
            <a:r>
              <a:rPr lang="fr-CH" sz="2800" b="1" dirty="0" smtClean="0"/>
              <a:t> </a:t>
            </a:r>
            <a:r>
              <a:rPr lang="fr-CH" sz="2800" b="1" dirty="0" err="1" smtClean="0"/>
              <a:t>should</a:t>
            </a:r>
            <a:r>
              <a:rPr lang="fr-CH" sz="2800" b="1" dirty="0" smtClean="0"/>
              <a:t> consultation </a:t>
            </a:r>
            <a:r>
              <a:rPr lang="fr-CH" sz="2800" b="1" dirty="0" err="1" smtClean="0"/>
              <a:t>take</a:t>
            </a:r>
            <a:r>
              <a:rPr lang="fr-CH" sz="2800" b="1" dirty="0" smtClean="0"/>
              <a:t> place?</a:t>
            </a:r>
          </a:p>
          <a:p>
            <a:pPr>
              <a:lnSpc>
                <a:spcPct val="90000"/>
              </a:lnSpc>
            </a:pPr>
            <a:r>
              <a:rPr lang="en-GB" sz="2800" dirty="0" smtClean="0"/>
              <a:t>When </a:t>
            </a:r>
            <a:r>
              <a:rPr lang="en-GB" sz="2800" dirty="0"/>
              <a:t>considering legislative or administrative measures </a:t>
            </a:r>
          </a:p>
          <a:p>
            <a:pPr algn="just">
              <a:lnSpc>
                <a:spcPct val="90000"/>
              </a:lnSpc>
            </a:pPr>
            <a:r>
              <a:rPr lang="en-GB" sz="2800" dirty="0" smtClean="0"/>
              <a:t>Prior </a:t>
            </a:r>
            <a:r>
              <a:rPr lang="en-GB" sz="2800" dirty="0"/>
              <a:t>to exploration or exploitation of sub-surface resources </a:t>
            </a:r>
          </a:p>
          <a:p>
            <a:pPr algn="just">
              <a:lnSpc>
                <a:spcPct val="90000"/>
              </a:lnSpc>
            </a:pPr>
            <a:r>
              <a:rPr lang="en-GB" sz="2800" dirty="0" smtClean="0"/>
              <a:t>Prior to relocation, which should take place only with the </a:t>
            </a:r>
            <a:r>
              <a:rPr lang="en-GB" sz="2800" b="1" dirty="0" smtClean="0"/>
              <a:t>free and informed consent</a:t>
            </a:r>
            <a:r>
              <a:rPr lang="en-GB" sz="2800" dirty="0" smtClean="0"/>
              <a:t>  </a:t>
            </a:r>
          </a:p>
          <a:p>
            <a:pPr>
              <a:lnSpc>
                <a:spcPct val="90000"/>
              </a:lnSpc>
            </a:pPr>
            <a:endParaRPr lang="en-GB"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Consultation</a:t>
            </a:r>
            <a:endParaRPr lang="en-GB" dirty="0"/>
          </a:p>
        </p:txBody>
      </p:sp>
      <p:sp>
        <p:nvSpPr>
          <p:cNvPr id="3" name="Content Placeholder 2"/>
          <p:cNvSpPr>
            <a:spLocks noGrp="1"/>
          </p:cNvSpPr>
          <p:nvPr>
            <p:ph sz="quarter" idx="1"/>
          </p:nvPr>
        </p:nvSpPr>
        <p:spPr/>
        <p:txBody>
          <a:bodyPr>
            <a:normAutofit/>
          </a:bodyPr>
          <a:lstStyle/>
          <a:p>
            <a:r>
              <a:rPr lang="en-GB" dirty="0" smtClean="0"/>
              <a:t>“These consultations must be </a:t>
            </a:r>
            <a:r>
              <a:rPr lang="en-GB" b="1" dirty="0" smtClean="0"/>
              <a:t>in good faith</a:t>
            </a:r>
            <a:r>
              <a:rPr lang="en-GB" dirty="0" smtClean="0"/>
              <a:t>, through </a:t>
            </a:r>
            <a:r>
              <a:rPr lang="en-GB" b="1" dirty="0" smtClean="0"/>
              <a:t>culturally appropriate procedures </a:t>
            </a:r>
            <a:r>
              <a:rPr lang="en-GB" dirty="0" smtClean="0"/>
              <a:t>and with the objective of reaching an agreement.  Furthermore, the [community] must be consulted, in accordance with their </a:t>
            </a:r>
            <a:r>
              <a:rPr lang="en-GB" b="1" dirty="0" smtClean="0"/>
              <a:t>own traditions</a:t>
            </a:r>
            <a:r>
              <a:rPr lang="en-GB" dirty="0" smtClean="0"/>
              <a:t>, at the early stages of a development or investment plan, not only when the need arises to obtain approval from the community, if such is the case.” (</a:t>
            </a:r>
            <a:r>
              <a:rPr lang="en-GB" dirty="0" err="1" smtClean="0"/>
              <a:t>Saramaka</a:t>
            </a:r>
            <a:r>
              <a:rPr lang="en-GB" dirty="0" smtClean="0"/>
              <a:t>)</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smtClean="0"/>
              <a:t>Free Prior and Informed Consent (FPIC)</a:t>
            </a:r>
            <a:endParaRPr lang="en-US" sz="4000" smtClean="0"/>
          </a:p>
        </p:txBody>
      </p:sp>
      <p:sp>
        <p:nvSpPr>
          <p:cNvPr id="15363" name="Content Placeholder 2"/>
          <p:cNvSpPr>
            <a:spLocks noGrp="1"/>
          </p:cNvSpPr>
          <p:nvPr>
            <p:ph sz="quarter" idx="1"/>
          </p:nvPr>
        </p:nvSpPr>
        <p:spPr/>
        <p:txBody>
          <a:bodyPr/>
          <a:lstStyle/>
          <a:p>
            <a:r>
              <a:rPr lang="en-US" sz="2800" b="1" smtClean="0"/>
              <a:t>Free</a:t>
            </a:r>
            <a:r>
              <a:rPr lang="en-US" sz="2800" smtClean="0"/>
              <a:t> imply no coercion, intimidation or manipulation;</a:t>
            </a:r>
          </a:p>
          <a:p>
            <a:r>
              <a:rPr lang="en-US" sz="2800" b="1" smtClean="0"/>
              <a:t>Prior</a:t>
            </a:r>
            <a:r>
              <a:rPr lang="en-US" sz="2800" smtClean="0"/>
              <a:t> imply that consent has been sought sufficiently in advance of any authorization or commencement of activities;</a:t>
            </a:r>
          </a:p>
          <a:p>
            <a:r>
              <a:rPr lang="en-GB" sz="2800" b="1" smtClean="0"/>
              <a:t>Informed</a:t>
            </a:r>
            <a:r>
              <a:rPr lang="en-GB" sz="2800" smtClean="0"/>
              <a:t>: </a:t>
            </a:r>
            <a:r>
              <a:rPr lang="en-US" sz="2800" smtClean="0"/>
              <a:t>information should be provided regarding nature, size, scope, duration of project;</a:t>
            </a:r>
          </a:p>
          <a:p>
            <a:r>
              <a:rPr lang="en-GB" sz="2800" b="1" smtClean="0"/>
              <a:t>Consent</a:t>
            </a:r>
            <a:r>
              <a:rPr lang="en-GB" sz="2800" smtClean="0"/>
              <a:t>: ‘meaningful consultation’ and veto right if on indigenous lands </a:t>
            </a:r>
            <a:endParaRPr lang="en-US"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711200" y="514350"/>
            <a:ext cx="7772400" cy="710804"/>
          </a:xfrm>
        </p:spPr>
        <p:txBody>
          <a:bodyPr/>
          <a:lstStyle/>
          <a:p>
            <a:r>
              <a:rPr lang="en-GB" sz="3600" b="1" dirty="0" smtClean="0"/>
              <a:t>A Right to Participation</a:t>
            </a:r>
            <a:endParaRPr lang="en-GB" sz="3600" b="1" dirty="0"/>
          </a:p>
        </p:txBody>
      </p:sp>
      <p:sp>
        <p:nvSpPr>
          <p:cNvPr id="36867" name="Rectangle 3"/>
          <p:cNvSpPr>
            <a:spLocks noGrp="1" noChangeArrowheads="1"/>
          </p:cNvSpPr>
          <p:nvPr>
            <p:ph sz="quarter" idx="1"/>
          </p:nvPr>
        </p:nvSpPr>
        <p:spPr>
          <a:xfrm>
            <a:off x="711200" y="1371600"/>
            <a:ext cx="7772400" cy="4114800"/>
          </a:xfrm>
        </p:spPr>
        <p:txBody>
          <a:bodyPr>
            <a:normAutofit/>
          </a:bodyPr>
          <a:lstStyle/>
          <a:p>
            <a:pPr>
              <a:lnSpc>
                <a:spcPct val="90000"/>
              </a:lnSpc>
            </a:pPr>
            <a:endParaRPr lang="fr-CH" sz="2000" dirty="0" smtClean="0"/>
          </a:p>
          <a:p>
            <a:pPr>
              <a:lnSpc>
                <a:spcPct val="90000"/>
              </a:lnSpc>
            </a:pPr>
            <a:r>
              <a:rPr lang="fr-CH" sz="2800" dirty="0" smtClean="0"/>
              <a:t>In </a:t>
            </a:r>
            <a:r>
              <a:rPr lang="fr-CH" sz="2800" dirty="0"/>
              <a:t>the management and conservation of </a:t>
            </a:r>
            <a:r>
              <a:rPr lang="fr-CH" sz="2800" b="1" dirty="0" err="1"/>
              <a:t>natural</a:t>
            </a:r>
            <a:r>
              <a:rPr lang="fr-CH" sz="2800" b="1" dirty="0"/>
              <a:t> </a:t>
            </a:r>
            <a:r>
              <a:rPr lang="fr-CH" sz="2800" b="1" dirty="0" err="1"/>
              <a:t>resources</a:t>
            </a:r>
            <a:r>
              <a:rPr lang="fr-CH" sz="2800" b="1" dirty="0"/>
              <a:t> </a:t>
            </a:r>
            <a:endParaRPr lang="fr-CH" sz="2800" dirty="0"/>
          </a:p>
          <a:p>
            <a:pPr>
              <a:lnSpc>
                <a:spcPct val="90000"/>
              </a:lnSpc>
            </a:pPr>
            <a:r>
              <a:rPr lang="fr-CH" sz="2800" dirty="0"/>
              <a:t>In the</a:t>
            </a:r>
            <a:r>
              <a:rPr lang="fr-CH" sz="2800" b="1" dirty="0"/>
              <a:t> </a:t>
            </a:r>
            <a:r>
              <a:rPr lang="fr-CH" sz="2800" b="1" dirty="0" err="1"/>
              <a:t>benefits</a:t>
            </a:r>
            <a:r>
              <a:rPr lang="fr-CH" sz="2800" b="1" dirty="0"/>
              <a:t> of exploitation of </a:t>
            </a:r>
            <a:r>
              <a:rPr lang="fr-CH" sz="2800" b="1" dirty="0" err="1"/>
              <a:t>sub</a:t>
            </a:r>
            <a:r>
              <a:rPr lang="fr-CH" sz="2800" b="1" dirty="0"/>
              <a:t>-surface </a:t>
            </a:r>
            <a:r>
              <a:rPr lang="fr-CH" sz="2800" b="1" dirty="0" err="1"/>
              <a:t>resources</a:t>
            </a:r>
            <a:r>
              <a:rPr lang="fr-CH" sz="2800" b="1" dirty="0"/>
              <a:t> </a:t>
            </a:r>
            <a:r>
              <a:rPr lang="fr-CH" sz="2800" dirty="0"/>
              <a:t>on </a:t>
            </a:r>
            <a:r>
              <a:rPr lang="fr-CH" sz="2800" dirty="0" err="1" smtClean="0"/>
              <a:t>MIPs</a:t>
            </a:r>
            <a:r>
              <a:rPr lang="fr-CH" sz="2800" dirty="0" smtClean="0"/>
              <a:t>’ lands</a:t>
            </a:r>
            <a:endParaRPr lang="fr-CH" sz="2800" dirty="0"/>
          </a:p>
          <a:p>
            <a:pPr>
              <a:lnSpc>
                <a:spcPct val="90000"/>
              </a:lnSpc>
            </a:pPr>
            <a:endParaRPr lang="en-GB"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93</TotalTime>
  <Words>544</Words>
  <Application>Microsoft Office PowerPoint</Application>
  <PresentationFormat>On-screen Show (4:3)</PresentationFormat>
  <Paragraphs>48</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Mobile Peoples and Land Rights</vt:lpstr>
      <vt:lpstr>Few Points</vt:lpstr>
      <vt:lpstr>Land Rights as Human Rights</vt:lpstr>
      <vt:lpstr>‘A Right to Cultural Integrity’</vt:lpstr>
      <vt:lpstr>Legal developments</vt:lpstr>
      <vt:lpstr>Consultation </vt:lpstr>
      <vt:lpstr>Consultation</vt:lpstr>
      <vt:lpstr>Free Prior and Informed Consent (FPIC)</vt:lpstr>
      <vt:lpstr>A Right to Participation</vt:lpstr>
      <vt:lpstr>Natural Resources-Art. 15-ILO 169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Peoples and Land Rights</dc:title>
  <dc:creator>Audrey</dc:creator>
  <cp:lastModifiedBy>Hasan</cp:lastModifiedBy>
  <cp:revision>7</cp:revision>
  <dcterms:created xsi:type="dcterms:W3CDTF">2012-04-11T12:28:06Z</dcterms:created>
  <dcterms:modified xsi:type="dcterms:W3CDTF">2012-04-13T07:38:58Z</dcterms:modified>
</cp:coreProperties>
</file>